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CC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27" d="100"/>
          <a:sy n="127" d="100"/>
        </p:scale>
        <p:origin x="10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466624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389120" cy="5143500"/>
          </a:xfrm>
          <a:prstGeom prst="rect">
            <a:avLst/>
          </a:prstGeom>
          <a:solidFill>
            <a:srgbClr val="0D1F3C"/>
          </a:solidFill>
          <a:ln w="12700">
            <a:solidFill>
              <a:srgbClr val="0D1F3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4389120" y="0"/>
            <a:ext cx="54864" cy="5143500"/>
          </a:xfrm>
          <a:prstGeom prst="rect">
            <a:avLst/>
          </a:prstGeom>
          <a:solidFill>
            <a:srgbClr val="C0001E"/>
          </a:solidFill>
          <a:ln w="12700">
            <a:solidFill>
              <a:srgbClr val="C0001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4443984" y="0"/>
            <a:ext cx="4700016" cy="5143500"/>
          </a:xfrm>
          <a:prstGeom prst="rect">
            <a:avLst/>
          </a:prstGeom>
          <a:solidFill>
            <a:srgbClr val="0B1A30"/>
          </a:solidFill>
          <a:ln w="12700">
            <a:solidFill>
              <a:srgbClr val="0B1A3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0" y="0"/>
            <a:ext cx="9144000" cy="4114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0" y="5102352"/>
            <a:ext cx="9144000" cy="4114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 rot="900000">
            <a:off x="3108960" y="-457200"/>
            <a:ext cx="320040" cy="6400800"/>
          </a:xfrm>
          <a:prstGeom prst="rect">
            <a:avLst/>
          </a:prstGeom>
          <a:solidFill>
            <a:srgbClr val="C0001E">
              <a:alpha val="25000"/>
            </a:srgbClr>
          </a:solidFill>
          <a:ln w="12700">
            <a:solidFill>
              <a:srgbClr val="C0001E">
                <a:alpha val="2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 rot="900000">
            <a:off x="3474720" y="-457200"/>
            <a:ext cx="137160" cy="6400800"/>
          </a:xfrm>
          <a:prstGeom prst="rect">
            <a:avLst/>
          </a:prstGeom>
          <a:solidFill>
            <a:srgbClr val="C0001E">
              <a:alpha val="15000"/>
            </a:srgbClr>
          </a:solidFill>
          <a:ln w="12700">
            <a:solidFill>
              <a:srgbClr val="C0001E">
                <a:alpha val="1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274320" y="201168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kern="0" spc="1000" dirty="0">
                <a:solidFill>
                  <a:srgbClr val="C9A84C"/>
                </a:solidFill>
                <a:latin typeface="Impact" pitchFamily="34" charset="0"/>
                <a:ea typeface="Impact" pitchFamily="34" charset="-122"/>
                <a:cs typeface="Impact" pitchFamily="34" charset="-120"/>
              </a:rPr>
              <a:t>WIN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182880" y="502920"/>
            <a:ext cx="397764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0" b="1" dirty="0">
                <a:solidFill>
                  <a:srgbClr val="F0CC6E"/>
                </a:solidFill>
                <a:latin typeface="Impact" pitchFamily="34" charset="0"/>
                <a:ea typeface="Impact" pitchFamily="34" charset="-122"/>
                <a:cs typeface="Impact" pitchFamily="34" charset="-120"/>
              </a:rPr>
              <a:t>$1,000</a:t>
            </a:r>
            <a:endParaRPr lang="en-US" sz="8000" dirty="0"/>
          </a:p>
        </p:txBody>
      </p:sp>
      <p:sp>
        <p:nvSpPr>
          <p:cNvPr id="11" name="Shape 9"/>
          <p:cNvSpPr/>
          <p:nvPr/>
        </p:nvSpPr>
        <p:spPr>
          <a:xfrm>
            <a:off x="320040" y="2331720"/>
            <a:ext cx="3749040" cy="3200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320040" y="2414016"/>
            <a:ext cx="3749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kern="0" spc="500" dirty="0">
                <a:solidFill>
                  <a:srgbClr val="F0CC6E"/>
                </a:solidFill>
                <a:latin typeface="Impact" pitchFamily="34" charset="0"/>
                <a:ea typeface="Impact" pitchFamily="34" charset="-122"/>
                <a:cs typeface="Impact" pitchFamily="34" charset="-120"/>
              </a:rPr>
              <a:t>IN SUITEHOP CRED</a:t>
            </a:r>
            <a:endParaRPr lang="en-US" sz="2000" dirty="0">
              <a:solidFill>
                <a:srgbClr val="F0CC6E"/>
              </a:solidFill>
            </a:endParaRPr>
          </a:p>
        </p:txBody>
      </p:sp>
      <p:sp>
        <p:nvSpPr>
          <p:cNvPr id="13" name="Text 11"/>
          <p:cNvSpPr/>
          <p:nvPr/>
        </p:nvSpPr>
        <p:spPr>
          <a:xfrm>
            <a:off x="320040" y="2944368"/>
            <a:ext cx="37490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25000"/>
              </a:lnSpc>
              <a:buNone/>
            </a:pPr>
            <a:r>
              <a:rPr lang="en-US" sz="1350" dirty="0">
                <a:solidFill>
                  <a:srgbClr val="AABB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$1,000 loaded directly to your account.</a:t>
            </a:r>
            <a:endParaRPr lang="en-US" sz="1350" dirty="0"/>
          </a:p>
          <a:p>
            <a:pPr marL="0" indent="0" algn="ctr">
              <a:lnSpc>
                <a:spcPct val="125000"/>
              </a:lnSpc>
              <a:buNone/>
            </a:pPr>
            <a:r>
              <a:rPr lang="en-US" sz="1350" dirty="0">
                <a:solidFill>
                  <a:srgbClr val="AABB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it toward any suite, box, or premium</a:t>
            </a:r>
            <a:endParaRPr lang="en-US" sz="1350" dirty="0"/>
          </a:p>
          <a:p>
            <a:pPr marL="0" indent="0" algn="ctr">
              <a:lnSpc>
                <a:spcPct val="125000"/>
              </a:lnSpc>
              <a:buNone/>
            </a:pPr>
            <a:r>
              <a:rPr lang="en-US" sz="1350" dirty="0">
                <a:solidFill>
                  <a:srgbClr val="AABB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seats at any venue on our site.</a:t>
            </a:r>
            <a:endParaRPr lang="en-US" sz="1350" dirty="0"/>
          </a:p>
        </p:txBody>
      </p:sp>
      <p:sp>
        <p:nvSpPr>
          <p:cNvPr id="14" name="Text 12"/>
          <p:cNvSpPr/>
          <p:nvPr/>
        </p:nvSpPr>
        <p:spPr>
          <a:xfrm>
            <a:off x="320040" y="4617720"/>
            <a:ext cx="3749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kern="0" spc="800" dirty="0">
                <a:solidFill>
                  <a:schemeClr val="bg2"/>
                </a:solidFill>
                <a:latin typeface="Impact" pitchFamily="34" charset="0"/>
                <a:ea typeface="Impact" pitchFamily="34" charset="-122"/>
                <a:cs typeface="Impact" pitchFamily="34" charset="-120"/>
              </a:rPr>
              <a:t>SUITEHOP.COM</a:t>
            </a:r>
            <a:endParaRPr lang="en-US" sz="1800" dirty="0">
              <a:solidFill>
                <a:schemeClr val="bg2"/>
              </a:solidFill>
            </a:endParaRPr>
          </a:p>
        </p:txBody>
      </p:sp>
      <p:sp>
        <p:nvSpPr>
          <p:cNvPr id="15" name="Text 13"/>
          <p:cNvSpPr/>
          <p:nvPr/>
        </p:nvSpPr>
        <p:spPr>
          <a:xfrm>
            <a:off x="4663440" y="256032"/>
            <a:ext cx="42062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400" dirty="0">
                <a:solidFill>
                  <a:srgbClr val="FFFFFF"/>
                </a:solidFill>
                <a:latin typeface="Impact" pitchFamily="34" charset="0"/>
                <a:ea typeface="Impact" pitchFamily="34" charset="-122"/>
                <a:cs typeface="Impact" pitchFamily="34" charset="-120"/>
              </a:rPr>
              <a:t>YOUR CHOICE.</a:t>
            </a:r>
            <a:endParaRPr lang="en-US" sz="4400" dirty="0"/>
          </a:p>
        </p:txBody>
      </p:sp>
      <p:sp>
        <p:nvSpPr>
          <p:cNvPr id="16" name="Text 14"/>
          <p:cNvSpPr/>
          <p:nvPr/>
        </p:nvSpPr>
        <p:spPr>
          <a:xfrm>
            <a:off x="4663440" y="841248"/>
            <a:ext cx="42062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400" dirty="0">
                <a:solidFill>
                  <a:srgbClr val="C0001E"/>
                </a:solidFill>
                <a:latin typeface="Impact" pitchFamily="34" charset="0"/>
                <a:ea typeface="Impact" pitchFamily="34" charset="-122"/>
                <a:cs typeface="Impact" pitchFamily="34" charset="-120"/>
              </a:rPr>
              <a:t>YOUR EXPERIENCE.</a:t>
            </a:r>
            <a:endParaRPr lang="en-US" sz="4400" dirty="0"/>
          </a:p>
        </p:txBody>
      </p:sp>
      <p:sp>
        <p:nvSpPr>
          <p:cNvPr id="17" name="Text 15"/>
          <p:cNvSpPr/>
          <p:nvPr/>
        </p:nvSpPr>
        <p:spPr>
          <a:xfrm>
            <a:off x="4663440" y="1627632"/>
            <a:ext cx="41605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lnSpc>
                <a:spcPct val="120000"/>
              </a:lnSpc>
              <a:buNone/>
            </a:pPr>
            <a:r>
              <a:rPr lang="en-US" sz="1300" i="1" dirty="0">
                <a:solidFill>
                  <a:srgbClr val="AABB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ultimate flexibility to choose the event you want, when you want it.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4663440" y="2331720"/>
            <a:ext cx="1344168" cy="1417320"/>
          </a:xfrm>
          <a:prstGeom prst="rect">
            <a:avLst/>
          </a:prstGeom>
          <a:solidFill>
            <a:srgbClr val="112240"/>
          </a:solidFill>
          <a:ln w="9525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4663440" y="2331720"/>
            <a:ext cx="1344168" cy="45720"/>
          </a:xfrm>
          <a:prstGeom prst="rect">
            <a:avLst/>
          </a:prstGeom>
          <a:solidFill>
            <a:srgbClr val="C0001E"/>
          </a:solidFill>
          <a:ln w="12700">
            <a:solidFill>
              <a:srgbClr val="C0001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4663440" y="2633472"/>
            <a:ext cx="134416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dirty="0">
                <a:solidFill>
                  <a:srgbClr val="000000"/>
                </a:solidFill>
              </a:rPr>
              <a:t>🏟</a:t>
            </a:r>
            <a:endParaRPr lang="en-US" sz="2600" dirty="0"/>
          </a:p>
        </p:txBody>
      </p:sp>
      <p:sp>
        <p:nvSpPr>
          <p:cNvPr id="21" name="Text 19"/>
          <p:cNvSpPr/>
          <p:nvPr/>
        </p:nvSpPr>
        <p:spPr>
          <a:xfrm>
            <a:off x="4709160" y="3101417"/>
            <a:ext cx="125272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kern="0" spc="100" dirty="0">
                <a:solidFill>
                  <a:srgbClr val="F0CC6E"/>
                </a:solidFill>
                <a:latin typeface="Impact" pitchFamily="34" charset="0"/>
                <a:ea typeface="Impact" pitchFamily="34" charset="-122"/>
                <a:cs typeface="Impact" pitchFamily="34" charset="-120"/>
              </a:rPr>
              <a:t>EVENTS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6099048" y="2331720"/>
            <a:ext cx="1344168" cy="1417320"/>
          </a:xfrm>
          <a:prstGeom prst="rect">
            <a:avLst/>
          </a:prstGeom>
          <a:solidFill>
            <a:srgbClr val="112240"/>
          </a:solidFill>
          <a:ln w="9525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Shape 22"/>
          <p:cNvSpPr/>
          <p:nvPr/>
        </p:nvSpPr>
        <p:spPr>
          <a:xfrm>
            <a:off x="6099048" y="2331720"/>
            <a:ext cx="1344168" cy="45720"/>
          </a:xfrm>
          <a:prstGeom prst="rect">
            <a:avLst/>
          </a:prstGeom>
          <a:solidFill>
            <a:srgbClr val="C0001E"/>
          </a:solidFill>
          <a:ln w="12700">
            <a:solidFill>
              <a:srgbClr val="C0001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6099048" y="2633472"/>
            <a:ext cx="134416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dirty="0">
                <a:solidFill>
                  <a:srgbClr val="000000"/>
                </a:solidFill>
              </a:rPr>
              <a:t>🏀</a:t>
            </a:r>
            <a:endParaRPr lang="en-US" sz="2600" dirty="0"/>
          </a:p>
        </p:txBody>
      </p:sp>
      <p:sp>
        <p:nvSpPr>
          <p:cNvPr id="26" name="Text 24"/>
          <p:cNvSpPr/>
          <p:nvPr/>
        </p:nvSpPr>
        <p:spPr>
          <a:xfrm>
            <a:off x="6144768" y="3101417"/>
            <a:ext cx="125272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kern="0" spc="100" dirty="0">
                <a:solidFill>
                  <a:srgbClr val="F0CC6E"/>
                </a:solidFill>
                <a:latin typeface="Impact" pitchFamily="34" charset="0"/>
                <a:ea typeface="Impact" pitchFamily="34" charset="-122"/>
                <a:cs typeface="Impact" pitchFamily="34" charset="-120"/>
              </a:rPr>
              <a:t>GAMES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7534656" y="2331720"/>
            <a:ext cx="1344168" cy="1417320"/>
          </a:xfrm>
          <a:prstGeom prst="rect">
            <a:avLst/>
          </a:prstGeom>
          <a:solidFill>
            <a:srgbClr val="112240"/>
          </a:solidFill>
          <a:ln w="9525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Shape 27"/>
          <p:cNvSpPr/>
          <p:nvPr/>
        </p:nvSpPr>
        <p:spPr>
          <a:xfrm>
            <a:off x="7534656" y="2331720"/>
            <a:ext cx="1344168" cy="45720"/>
          </a:xfrm>
          <a:prstGeom prst="rect">
            <a:avLst/>
          </a:prstGeom>
          <a:solidFill>
            <a:srgbClr val="C0001E"/>
          </a:solidFill>
          <a:ln w="12700">
            <a:solidFill>
              <a:srgbClr val="C0001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7534656" y="2633472"/>
            <a:ext cx="134416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dirty="0">
                <a:solidFill>
                  <a:srgbClr val="000000"/>
                </a:solidFill>
              </a:rPr>
              <a:t>🎵</a:t>
            </a:r>
            <a:endParaRPr lang="en-US" sz="2600" dirty="0"/>
          </a:p>
        </p:txBody>
      </p:sp>
      <p:sp>
        <p:nvSpPr>
          <p:cNvPr id="31" name="Text 29"/>
          <p:cNvSpPr/>
          <p:nvPr/>
        </p:nvSpPr>
        <p:spPr>
          <a:xfrm>
            <a:off x="7580376" y="3101417"/>
            <a:ext cx="125272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kern="0" spc="100" dirty="0">
                <a:solidFill>
                  <a:srgbClr val="F0CC6E"/>
                </a:solidFill>
                <a:latin typeface="Impact" pitchFamily="34" charset="0"/>
                <a:ea typeface="Impact" pitchFamily="34" charset="-122"/>
                <a:cs typeface="Impact" pitchFamily="34" charset="-120"/>
              </a:rPr>
              <a:t>CONCERTS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7580376" y="3236976"/>
            <a:ext cx="1252728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endParaRPr lang="en-US" sz="950" dirty="0"/>
          </a:p>
        </p:txBody>
      </p:sp>
      <p:sp>
        <p:nvSpPr>
          <p:cNvPr id="33" name="Text 31"/>
          <p:cNvSpPr/>
          <p:nvPr/>
        </p:nvSpPr>
        <p:spPr>
          <a:xfrm>
            <a:off x="4663440" y="3931920"/>
            <a:ext cx="4160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kern="0" spc="600" dirty="0">
                <a:solidFill>
                  <a:srgbClr val="C9A84C"/>
                </a:solidFill>
                <a:latin typeface="Impact" pitchFamily="34" charset="0"/>
                <a:ea typeface="Impact" pitchFamily="34" charset="-122"/>
                <a:cs typeface="Impact" pitchFamily="34" charset="-120"/>
              </a:rPr>
              <a:t>HOW TO ENTER</a:t>
            </a:r>
            <a:endParaRPr lang="en-US" sz="1400" dirty="0"/>
          </a:p>
        </p:txBody>
      </p:sp>
      <p:sp>
        <p:nvSpPr>
          <p:cNvPr id="34" name="Shape 32"/>
          <p:cNvSpPr/>
          <p:nvPr/>
        </p:nvSpPr>
        <p:spPr>
          <a:xfrm>
            <a:off x="4663440" y="4224528"/>
            <a:ext cx="4160520" cy="27432"/>
          </a:xfrm>
          <a:prstGeom prst="rect">
            <a:avLst/>
          </a:prstGeom>
          <a:solidFill>
            <a:srgbClr val="C9A84C">
              <a:alpha val="50000"/>
            </a:srgbClr>
          </a:solidFill>
          <a:ln w="12700">
            <a:solidFill>
              <a:srgbClr val="C9A84C">
                <a:alpha val="5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Shape 33"/>
          <p:cNvSpPr/>
          <p:nvPr/>
        </p:nvSpPr>
        <p:spPr>
          <a:xfrm>
            <a:off x="5102352" y="4315968"/>
            <a:ext cx="292608" cy="292608"/>
          </a:xfrm>
          <a:prstGeom prst="ellipse">
            <a:avLst/>
          </a:prstGeom>
          <a:solidFill>
            <a:srgbClr val="C0001E"/>
          </a:solidFill>
          <a:ln w="12700">
            <a:solidFill>
              <a:srgbClr val="C0001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Text 34"/>
          <p:cNvSpPr/>
          <p:nvPr/>
        </p:nvSpPr>
        <p:spPr>
          <a:xfrm>
            <a:off x="5102352" y="4315968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FFFFFF"/>
                </a:solidFill>
                <a:latin typeface="Impact" pitchFamily="34" charset="0"/>
                <a:ea typeface="Impact" pitchFamily="34" charset="-122"/>
                <a:cs typeface="Impact" pitchFamily="34" charset="-120"/>
              </a:rPr>
              <a:t>1</a:t>
            </a:r>
            <a:endParaRPr lang="en-US" sz="1200" dirty="0"/>
          </a:p>
        </p:txBody>
      </p:sp>
      <p:sp>
        <p:nvSpPr>
          <p:cNvPr id="37" name="Text 35"/>
          <p:cNvSpPr/>
          <p:nvPr/>
        </p:nvSpPr>
        <p:spPr>
          <a:xfrm>
            <a:off x="4663440" y="4645152"/>
            <a:ext cx="134416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cs typeface="Calibri" pitchFamily="34" charset="-120"/>
              </a:rPr>
              <a:t>Be an Admin</a:t>
            </a:r>
            <a:endParaRPr lang="en-US" sz="1050" dirty="0"/>
          </a:p>
        </p:txBody>
      </p:sp>
      <p:sp>
        <p:nvSpPr>
          <p:cNvPr id="38" name="Shape 36"/>
          <p:cNvSpPr/>
          <p:nvPr/>
        </p:nvSpPr>
        <p:spPr>
          <a:xfrm>
            <a:off x="6537960" y="4315968"/>
            <a:ext cx="292608" cy="292608"/>
          </a:xfrm>
          <a:prstGeom prst="ellipse">
            <a:avLst/>
          </a:prstGeom>
          <a:solidFill>
            <a:srgbClr val="C0001E"/>
          </a:solidFill>
          <a:ln w="12700">
            <a:solidFill>
              <a:srgbClr val="C0001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7"/>
          <p:cNvSpPr/>
          <p:nvPr/>
        </p:nvSpPr>
        <p:spPr>
          <a:xfrm>
            <a:off x="6537960" y="4315968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FFFFFF"/>
                </a:solidFill>
                <a:latin typeface="Impact" pitchFamily="34" charset="0"/>
                <a:ea typeface="Impact" pitchFamily="34" charset="-122"/>
                <a:cs typeface="Impact" pitchFamily="34" charset="-120"/>
              </a:rPr>
              <a:t>2</a:t>
            </a:r>
            <a:endParaRPr lang="en-US" sz="1200" dirty="0"/>
          </a:p>
        </p:txBody>
      </p:sp>
      <p:sp>
        <p:nvSpPr>
          <p:cNvPr id="40" name="Text 38"/>
          <p:cNvSpPr/>
          <p:nvPr/>
        </p:nvSpPr>
        <p:spPr>
          <a:xfrm>
            <a:off x="5865876" y="4661756"/>
            <a:ext cx="134416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cs typeface="Calibri" pitchFamily="34" charset="-120"/>
              </a:rPr>
              <a:t>Kick </a:t>
            </a:r>
            <a:endParaRPr lang="en-US" sz="1050" dirty="0"/>
          </a:p>
        </p:txBody>
      </p:sp>
      <p:sp>
        <p:nvSpPr>
          <p:cNvPr id="41" name="Shape 39"/>
          <p:cNvSpPr/>
          <p:nvPr/>
        </p:nvSpPr>
        <p:spPr>
          <a:xfrm>
            <a:off x="7973568" y="4315968"/>
            <a:ext cx="292608" cy="292608"/>
          </a:xfrm>
          <a:prstGeom prst="ellipse">
            <a:avLst/>
          </a:prstGeom>
          <a:solidFill>
            <a:srgbClr val="C0001E"/>
          </a:solidFill>
          <a:ln w="12700">
            <a:solidFill>
              <a:srgbClr val="C0001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2" name="Text 40"/>
          <p:cNvSpPr/>
          <p:nvPr/>
        </p:nvSpPr>
        <p:spPr>
          <a:xfrm>
            <a:off x="7973568" y="4315968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FFFFFF"/>
                </a:solidFill>
                <a:latin typeface="Impact" pitchFamily="34" charset="0"/>
                <a:ea typeface="Impact" pitchFamily="34" charset="-122"/>
                <a:cs typeface="Impact" pitchFamily="34" charset="-120"/>
              </a:rPr>
              <a:t>3</a:t>
            </a:r>
            <a:endParaRPr lang="en-US" sz="1200" dirty="0"/>
          </a:p>
        </p:txBody>
      </p:sp>
      <p:sp>
        <p:nvSpPr>
          <p:cNvPr id="43" name="Text 41"/>
          <p:cNvSpPr/>
          <p:nvPr/>
        </p:nvSpPr>
        <p:spPr>
          <a:xfrm>
            <a:off x="7534656" y="4645152"/>
            <a:ext cx="134416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Take Names</a:t>
            </a:r>
            <a:endParaRPr lang="en-US" sz="1050" dirty="0"/>
          </a:p>
        </p:txBody>
      </p:sp>
      <p:pic>
        <p:nvPicPr>
          <p:cNvPr id="45" name="Picture 44">
            <a:extLst>
              <a:ext uri="{FF2B5EF4-FFF2-40B4-BE49-F238E27FC236}">
                <a16:creationId xmlns:a16="http://schemas.microsoft.com/office/drawing/2014/main" id="{FAB05CD4-D873-9DB9-60AE-E0047532D8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75208" y="4613682"/>
            <a:ext cx="323431" cy="30440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75</Words>
  <Application>Microsoft Office PowerPoint</Application>
  <PresentationFormat>On-screen Show (16:9)</PresentationFormat>
  <Paragraphs>24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Impact</vt:lpstr>
      <vt:lpstr>Office Theme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SuiteHop $1,000 Giveaway</dc:title>
  <dc:subject>PptxGenJS Presentation</dc:subject>
  <dc:creator>PptxGenJS</dc:creator>
  <cp:lastModifiedBy>Contracts</cp:lastModifiedBy>
  <cp:revision>3</cp:revision>
  <dcterms:created xsi:type="dcterms:W3CDTF">2026-04-30T22:33:55Z</dcterms:created>
  <dcterms:modified xsi:type="dcterms:W3CDTF">2026-05-01T00:21:13Z</dcterms:modified>
</cp:coreProperties>
</file>